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4" r:id="rId3"/>
  </p:sldMasterIdLst>
  <p:notesMasterIdLst>
    <p:notesMasterId r:id="rId28"/>
  </p:notesMasterIdLst>
  <p:sldIdLst>
    <p:sldId id="256" r:id="rId4"/>
    <p:sldId id="257" r:id="rId5"/>
    <p:sldId id="261" r:id="rId6"/>
    <p:sldId id="258" r:id="rId7"/>
    <p:sldId id="260" r:id="rId8"/>
    <p:sldId id="259" r:id="rId9"/>
    <p:sldId id="268" r:id="rId10"/>
    <p:sldId id="262" r:id="rId11"/>
    <p:sldId id="263" r:id="rId12"/>
    <p:sldId id="274" r:id="rId13"/>
    <p:sldId id="264" r:id="rId14"/>
    <p:sldId id="266" r:id="rId15"/>
    <p:sldId id="265" r:id="rId16"/>
    <p:sldId id="267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8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E7"/>
    <a:srgbClr val="0E4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8" autoAdjust="0"/>
    <p:restoredTop sz="61458" autoAdjust="0"/>
  </p:normalViewPr>
  <p:slideViewPr>
    <p:cSldViewPr snapToGrid="0">
      <p:cViewPr varScale="1">
        <p:scale>
          <a:sx n="67" d="100"/>
          <a:sy n="67" d="100"/>
        </p:scale>
        <p:origin x="2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F3335-4085-4DAE-92E6-181220ED4BBB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1DB8B-4E97-4A50-BD17-75E429210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5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Approximately 50 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4x increase in sessions, 3x increase in website page 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Net gain of six members (10 new)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$1,500 (District</a:t>
            </a:r>
            <a:r>
              <a:rPr lang="en-US" baseline="0" dirty="0"/>
              <a:t> funds $750)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1DB8B-4E97-4A50-BD17-75E4292105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3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1DB8B-4E97-4A50-BD17-75E4292105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8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1DB8B-4E97-4A50-BD17-75E4292105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0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Partnerships with Robotics Team and with Interact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1DB8B-4E97-4A50-BD17-75E4292105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6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1DB8B-4E97-4A50-BD17-75E42921059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852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Above Selfie social media campaign, which reached over 93,000 people and had over 50 entries.  At intermission (Griffin’s game), the Club will present a check to Grandville Avenue Arts &amp; Humanities, the winning organization of the Service Above Selfie contest.  The finalists were: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Grandville Avenue Arts &amp; Humanities (first place) 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Pregnancy Crisis Aid through the Aquinas Campus Ministry and the Dominican Sisters of Grand Rapids (second place); and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Habitat for Humanity (third place).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1DB8B-4E97-4A50-BD17-75E4292105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1DB8B-4E97-4A50-BD17-75E42921059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4364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7C42-FD7A-4FC9-8D86-87A57F854F5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31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7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6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2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4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60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830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61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95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86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864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9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378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8823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51858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13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00011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63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99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20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28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0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3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2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 b="1" cap="small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3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 b="1" cap="small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7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1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9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84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2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2AD39B88-09D8-45D9-880D-D38E67D15B22}" type="slidenum"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31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91" r:id="rId1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2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56B598DB-754D-4628-8CA3-12098203487F}" type="slidenum"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82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youtu.be/EhKUWZknirI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nnial.rotary.org/en/get-caught-act-doing-goo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youtu.be/EhKUWZknirI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6474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104775" y="3043237"/>
            <a:ext cx="9525000" cy="16002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lt1"/>
                </a:solidFill>
                <a:latin typeface="Arial Narrow" panose="020B0606020202030204" pitchFamily="34" charset="0"/>
                <a:ea typeface="+mn-ea"/>
              </a:rPr>
              <a:t>D6290 Public Image Club Showcase</a:t>
            </a:r>
            <a:endParaRPr lang="en-US" sz="3600" b="1" dirty="0">
              <a:solidFill>
                <a:schemeClr val="lt1"/>
              </a:solidFill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183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Partnership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" y="1413499"/>
            <a:ext cx="7578831" cy="4177676"/>
          </a:xfrm>
        </p:spPr>
      </p:pic>
      <p:sp>
        <p:nvSpPr>
          <p:cNvPr id="7" name="TextBox 6"/>
          <p:cNvSpPr txBox="1"/>
          <p:nvPr/>
        </p:nvSpPr>
        <p:spPr>
          <a:xfrm>
            <a:off x="819149" y="1247599"/>
            <a:ext cx="7445828" cy="487561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52400" y="2762250"/>
            <a:ext cx="9525000" cy="226695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marL="34290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lt1"/>
                </a:solidFill>
                <a:latin typeface="Arial Narrow" panose="020B0606020202030204" pitchFamily="34" charset="0"/>
              </a:rPr>
              <a:t>Club investment in video was $500 (negotiated from $2,500)</a:t>
            </a:r>
          </a:p>
          <a:p>
            <a:pPr marL="34290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lt1"/>
                </a:solidFill>
                <a:latin typeface="Arial Narrow" panose="020B0606020202030204" pitchFamily="34" charset="0"/>
              </a:rPr>
              <a:t>Leveraged funds from D6290 Public Image matching grant</a:t>
            </a:r>
          </a:p>
          <a:p>
            <a:pPr marL="34290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lt1"/>
                </a:solidFill>
                <a:latin typeface="Arial Narrow" panose="020B0606020202030204" pitchFamily="34" charset="0"/>
              </a:rPr>
              <a:t>Released 9 Sept 2016 – over 5.6k views on Facebook within weeks</a:t>
            </a:r>
          </a:p>
          <a:p>
            <a:pPr marL="34290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lt1"/>
                </a:solidFill>
                <a:latin typeface="Arial Narrow" panose="020B0606020202030204" pitchFamily="34" charset="0"/>
              </a:rPr>
              <a:t>Received responses for club’s Haiti trip from 5 members, 3 Interact students, and 1 teacher</a:t>
            </a:r>
          </a:p>
        </p:txBody>
      </p:sp>
    </p:spTree>
    <p:extLst>
      <p:ext uri="{BB962C8B-B14F-4D97-AF65-F5344CB8AC3E}">
        <p14:creationId xmlns:p14="http://schemas.microsoft.com/office/powerpoint/2010/main" val="218084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4775" y="2805499"/>
            <a:ext cx="9525000" cy="16002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 sz="3600" b="1" dirty="0">
              <a:solidFill>
                <a:schemeClr val="lt1"/>
              </a:solidFill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48" y="22449"/>
            <a:ext cx="6581549" cy="2606646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ctrTitle" idx="4294967295"/>
          </p:nvPr>
        </p:nvSpPr>
        <p:spPr>
          <a:xfrm>
            <a:off x="152400" y="322087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Social Media – #</a:t>
            </a:r>
            <a:r>
              <a:rPr lang="en-US" sz="3600" b="1" dirty="0" err="1">
                <a:solidFill>
                  <a:schemeClr val="bg1"/>
                </a:solidFill>
              </a:rPr>
              <a:t>ServiceAboveSelfie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Goal: Community Awareness</a:t>
            </a:r>
          </a:p>
        </p:txBody>
      </p:sp>
    </p:spTree>
    <p:extLst>
      <p:ext uri="{BB962C8B-B14F-4D97-AF65-F5344CB8AC3E}">
        <p14:creationId xmlns:p14="http://schemas.microsoft.com/office/powerpoint/2010/main" val="117267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Community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83" y="1364619"/>
            <a:ext cx="5693434" cy="45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Posts To </a:t>
            </a:r>
            <a:r>
              <a:rPr lang="en-US" dirty="0" err="1"/>
              <a:t>WebPage</a:t>
            </a:r>
            <a:r>
              <a:rPr lang="en-US" dirty="0"/>
              <a:t> (https://www.juicer.io)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61204"/>
            <a:ext cx="8496737" cy="4915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243" y="2622430"/>
            <a:ext cx="6090249" cy="156966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#</a:t>
            </a:r>
            <a:r>
              <a:rPr lang="en-US" sz="4800" dirty="0" err="1">
                <a:solidFill>
                  <a:srgbClr val="002060"/>
                </a:solidFill>
              </a:rPr>
              <a:t>ServiceAboveSelfie</a:t>
            </a:r>
            <a:endParaRPr lang="en-US" sz="4800" dirty="0">
              <a:solidFill>
                <a:srgbClr val="002060"/>
              </a:solidFill>
            </a:endParaRP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#</a:t>
            </a:r>
            <a:r>
              <a:rPr lang="en-US" sz="4800" dirty="0" err="1">
                <a:solidFill>
                  <a:srgbClr val="002060"/>
                </a:solidFill>
              </a:rPr>
              <a:t>rotarygr</a:t>
            </a:r>
            <a:endParaRPr lang="en-US" sz="4800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33133" y="1247599"/>
            <a:ext cx="9525000" cy="4875615"/>
            <a:chOff x="-133133" y="1247599"/>
            <a:chExt cx="9525000" cy="487561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247599"/>
              <a:ext cx="8496737" cy="48756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-133133" y="2622430"/>
              <a:ext cx="9525000" cy="1600200"/>
            </a:xfrm>
            <a:prstGeom prst="rect">
              <a:avLst/>
            </a:prstGeom>
            <a:solidFill>
              <a:srgbClr val="01B4E7"/>
            </a:solidFill>
            <a:ln>
              <a:noFill/>
            </a:ln>
            <a:effectLst>
              <a:outerShdw blurRad="88900" dist="61087" dir="5400000" rotWithShape="0">
                <a:srgbClr val="808080">
                  <a:alpha val="45999"/>
                </a:srgbClr>
              </a:outerShdw>
            </a:effectLst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lt1"/>
                  </a:solidFill>
                  <a:latin typeface="Arial Narrow" panose="020B0606020202030204" pitchFamily="34" charset="0"/>
                  <a:ea typeface="+mn-ea"/>
                </a:rPr>
                <a:t>Over 50 entries</a:t>
              </a:r>
            </a:p>
            <a:p>
              <a:pPr algn="ctr" eaLnBrk="0" hangingPunct="0">
                <a:defRPr/>
              </a:pPr>
              <a:r>
                <a:rPr lang="en-US" dirty="0">
                  <a:solidFill>
                    <a:schemeClr val="lt1"/>
                  </a:solidFill>
                  <a:latin typeface="Arial Narrow" panose="020B0606020202030204" pitchFamily="34" charset="0"/>
                  <a:ea typeface="+mn-ea"/>
                </a:rPr>
                <a:t>Reached over 93,000 people</a:t>
              </a:r>
            </a:p>
            <a:p>
              <a:pPr algn="ctr" eaLnBrk="0" hangingPunct="0">
                <a:defRPr/>
              </a:pPr>
              <a:r>
                <a:rPr lang="en-US" sz="2800" dirty="0">
                  <a:solidFill>
                    <a:schemeClr val="lt1"/>
                  </a:solidFill>
                  <a:latin typeface="Arial Narrow" panose="020B0606020202030204" pitchFamily="34" charset="0"/>
                  <a:ea typeface="+mn-ea"/>
                </a:rPr>
                <a:t>Awards presented live at GR sports event w/10k+ attendees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81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4775" y="2805499"/>
            <a:ext cx="9525000" cy="16002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 sz="3600" b="1" dirty="0">
              <a:solidFill>
                <a:schemeClr val="lt1"/>
              </a:solidFill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8" b="-17888"/>
          <a:stretch/>
        </p:blipFill>
        <p:spPr>
          <a:xfrm>
            <a:off x="4482908" y="834517"/>
            <a:ext cx="4367795" cy="121857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ctrTitle" idx="4294967295"/>
          </p:nvPr>
        </p:nvSpPr>
        <p:spPr>
          <a:xfrm>
            <a:off x="152400" y="3220879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Promoting events using social media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Goal: Increase awareness, attendance, support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1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01669"/>
            <a:ext cx="7620660" cy="3162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Central!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2" y="1947104"/>
            <a:ext cx="7620660" cy="34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 Seals Fundraising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4"/>
          <a:stretch/>
        </p:blipFill>
        <p:spPr>
          <a:xfrm>
            <a:off x="381000" y="1175737"/>
            <a:ext cx="8286582" cy="4913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175737"/>
            <a:ext cx="8294308" cy="4372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74" y="1175737"/>
            <a:ext cx="8294308" cy="4913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548" y="1175737"/>
            <a:ext cx="8309760" cy="491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7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Services Fundraising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9" y="1276163"/>
            <a:ext cx="7628281" cy="4305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8" y="1118748"/>
            <a:ext cx="7628281" cy="506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7" y="1118748"/>
            <a:ext cx="7718966" cy="49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Awareness / Service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9" y="1131371"/>
            <a:ext cx="7635902" cy="4595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9" y="1131371"/>
            <a:ext cx="7628281" cy="51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Events via Facebook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2" y="1360615"/>
            <a:ext cx="8326315" cy="450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</p:spPr>
        <p:txBody>
          <a:bodyPr/>
          <a:lstStyle/>
          <a:p>
            <a:r>
              <a:rPr lang="en-US" dirty="0"/>
              <a:t>Big Rapids</a:t>
            </a:r>
          </a:p>
          <a:p>
            <a:r>
              <a:rPr lang="en-US" dirty="0"/>
              <a:t>Elk Rapids</a:t>
            </a:r>
          </a:p>
          <a:p>
            <a:r>
              <a:rPr lang="en-US" dirty="0"/>
              <a:t>Grand Rapids</a:t>
            </a:r>
          </a:p>
          <a:p>
            <a:r>
              <a:rPr lang="en-US" dirty="0"/>
              <a:t>Sault Ste. Marie, 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1111354"/>
            <a:ext cx="6657976" cy="474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45688"/>
            <a:ext cx="8039100" cy="1762125"/>
          </a:xfrm>
        </p:spPr>
        <p:txBody>
          <a:bodyPr numCol="2"/>
          <a:lstStyle/>
          <a:p>
            <a:r>
              <a:rPr lang="en-US" sz="1800" dirty="0"/>
              <a:t>Easily shared</a:t>
            </a:r>
          </a:p>
          <a:p>
            <a:r>
              <a:rPr lang="en-US" sz="1800" dirty="0"/>
              <a:t>Increases reach</a:t>
            </a:r>
          </a:p>
          <a:p>
            <a:pPr lvl="1"/>
            <a:r>
              <a:rPr lang="en-US" sz="1800" dirty="0"/>
              <a:t>FB recommends</a:t>
            </a:r>
          </a:p>
          <a:p>
            <a:pPr lvl="1"/>
            <a:r>
              <a:rPr lang="en-US" sz="1800" dirty="0"/>
              <a:t>Boosts/Ads</a:t>
            </a:r>
          </a:p>
          <a:p>
            <a:endParaRPr lang="en-US" sz="1800" dirty="0"/>
          </a:p>
          <a:p>
            <a:r>
              <a:rPr lang="en-US" sz="1800" dirty="0"/>
              <a:t>Use photos &amp; videos</a:t>
            </a:r>
          </a:p>
          <a:p>
            <a:pPr lvl="1"/>
            <a:r>
              <a:rPr lang="en-US" sz="1800" dirty="0"/>
              <a:t>Increase frequency leading up to event</a:t>
            </a:r>
          </a:p>
          <a:p>
            <a:pPr lvl="1"/>
            <a:r>
              <a:rPr lang="en-US" sz="1800" dirty="0"/>
              <a:t>Photos &amp; live video from event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6121"/>
            <a:ext cx="8039100" cy="33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09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Event </a:t>
            </a:r>
            <a:r>
              <a:rPr lang="en-US" i="1" dirty="0"/>
              <a:t>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45688"/>
            <a:ext cx="8039100" cy="1762125"/>
          </a:xfrm>
        </p:spPr>
        <p:txBody>
          <a:bodyPr numCol="2"/>
          <a:lstStyle/>
          <a:p>
            <a:r>
              <a:rPr lang="en-US" sz="1800" dirty="0"/>
              <a:t>For large-scale events</a:t>
            </a:r>
          </a:p>
          <a:p>
            <a:r>
              <a:rPr lang="en-US" sz="1800" dirty="0"/>
              <a:t>Allows events within events</a:t>
            </a:r>
          </a:p>
          <a:p>
            <a:r>
              <a:rPr lang="en-US" sz="1800" dirty="0"/>
              <a:t>Supports donate button</a:t>
            </a:r>
          </a:p>
          <a:p>
            <a:r>
              <a:rPr lang="en-US" sz="1800" dirty="0"/>
              <a:t>Build longer term fan base</a:t>
            </a:r>
          </a:p>
          <a:p>
            <a:endParaRPr lang="en-US" sz="1800" dirty="0"/>
          </a:p>
          <a:p>
            <a:r>
              <a:rPr lang="en-US" sz="1800" dirty="0"/>
              <a:t>Use photos &amp; videos</a:t>
            </a:r>
          </a:p>
          <a:p>
            <a:pPr lvl="1"/>
            <a:r>
              <a:rPr lang="en-US" sz="1800" dirty="0"/>
              <a:t>Increase frequency leading up to event</a:t>
            </a:r>
          </a:p>
          <a:p>
            <a:pPr lvl="1"/>
            <a:r>
              <a:rPr lang="en-US" sz="1800" dirty="0"/>
              <a:t>Photos &amp; live video from event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568" y="1054856"/>
            <a:ext cx="8115732" cy="29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7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Establish event hashtag (#) in advance and communicate to members/volunteers/sponsors/media</a:t>
            </a:r>
          </a:p>
          <a:p>
            <a:r>
              <a:rPr lang="en-US" sz="2400" dirty="0"/>
              <a:t>Have an assigned photographer/videographer</a:t>
            </a:r>
          </a:p>
          <a:p>
            <a:r>
              <a:rPr lang="en-US" sz="2400" dirty="0"/>
              <a:t>Enlist members to reinforce social media promotion (shares)</a:t>
            </a:r>
          </a:p>
          <a:p>
            <a:r>
              <a:rPr lang="en-US" sz="2400" dirty="0"/>
              <a:t>Cross-promote on all available channels (website, Facebook/Twitter/LinkedIn </a:t>
            </a:r>
            <a:r>
              <a:rPr lang="en-US" sz="2400" dirty="0" err="1"/>
              <a:t>etc</a:t>
            </a:r>
            <a:r>
              <a:rPr lang="en-US" sz="2400" dirty="0"/>
              <a:t>, local media social media pages, Chamber/Visitor Center social media pages)</a:t>
            </a:r>
          </a:p>
        </p:txBody>
      </p:sp>
    </p:spTree>
    <p:extLst>
      <p:ext uri="{BB962C8B-B14F-4D97-AF65-F5344CB8AC3E}">
        <p14:creationId xmlns:p14="http://schemas.microsoft.com/office/powerpoint/2010/main" val="3762869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consistent message and graphics</a:t>
            </a:r>
          </a:p>
          <a:p>
            <a:pPr lvl="1"/>
            <a:r>
              <a:rPr lang="en-US" dirty="0"/>
              <a:t>Catchy tag line</a:t>
            </a:r>
          </a:p>
          <a:p>
            <a:pPr lvl="1"/>
            <a:r>
              <a:rPr lang="en-US" dirty="0"/>
              <a:t>Reinforce across multiple channels</a:t>
            </a:r>
          </a:p>
          <a:p>
            <a:r>
              <a:rPr lang="en-US" dirty="0"/>
              <a:t>Know your audience e.g. youth create youth promo</a:t>
            </a:r>
          </a:p>
          <a:p>
            <a:r>
              <a:rPr lang="en-US" dirty="0"/>
              <a:t>Engage youth in supporting initiatives</a:t>
            </a:r>
          </a:p>
          <a:p>
            <a:r>
              <a:rPr lang="en-US" dirty="0"/>
              <a:t>Find relevant and large community events as venues to present awards / grants</a:t>
            </a:r>
          </a:p>
          <a:p>
            <a:r>
              <a:rPr lang="en-US" dirty="0"/>
              <a:t>Leverage Social Media to promote events</a:t>
            </a:r>
          </a:p>
        </p:txBody>
      </p:sp>
    </p:spTree>
    <p:extLst>
      <p:ext uri="{BB962C8B-B14F-4D97-AF65-F5344CB8AC3E}">
        <p14:creationId xmlns:p14="http://schemas.microsoft.com/office/powerpoint/2010/main" val="2497651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Have something to share?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4611743"/>
            <a:ext cx="6400800" cy="1455681"/>
          </a:xfrm>
        </p:spPr>
        <p:txBody>
          <a:bodyPr>
            <a:normAutofit/>
          </a:bodyPr>
          <a:lstStyle/>
          <a:p>
            <a:r>
              <a:rPr lang="en-US" dirty="0"/>
              <a:t>Nancy Thornton, D6290 Public Image Coordinator</a:t>
            </a:r>
            <a:br>
              <a:rPr lang="en-US" dirty="0"/>
            </a:br>
            <a:r>
              <a:rPr lang="en-US" dirty="0"/>
              <a:t>248 520 0614</a:t>
            </a:r>
            <a:br>
              <a:rPr lang="en-US" dirty="0"/>
            </a:br>
            <a:r>
              <a:rPr lang="en-US" dirty="0"/>
              <a:t>nthornton@centos.net</a:t>
            </a:r>
          </a:p>
        </p:txBody>
      </p:sp>
    </p:spTree>
    <p:extLst>
      <p:ext uri="{BB962C8B-B14F-4D97-AF65-F5344CB8AC3E}">
        <p14:creationId xmlns:p14="http://schemas.microsoft.com/office/powerpoint/2010/main" val="265428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4775" y="2805499"/>
            <a:ext cx="9525000" cy="16002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 sz="3600" b="1" dirty="0">
              <a:solidFill>
                <a:schemeClr val="lt1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ctrTitle" idx="4294967295"/>
          </p:nvPr>
        </p:nvSpPr>
        <p:spPr>
          <a:xfrm>
            <a:off x="152400" y="294388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Print, Outdoor &amp; Social Media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Goal: Awareness &amp; Membership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47" y="22449"/>
            <a:ext cx="6581551" cy="260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8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Rapids – Print &amp; Outdoor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8199"/>
            <a:ext cx="2755938" cy="322331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4574" y="1398199"/>
            <a:ext cx="5040328" cy="32233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5050465"/>
            <a:ext cx="827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8 placements of 2 x 4 in. 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Billboard est. 43,200 monthly views</a:t>
            </a:r>
          </a:p>
        </p:txBody>
      </p:sp>
    </p:spTree>
    <p:extLst>
      <p:ext uri="{BB962C8B-B14F-4D97-AF65-F5344CB8AC3E}">
        <p14:creationId xmlns:p14="http://schemas.microsoft.com/office/powerpoint/2010/main" val="121733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Rapids – Promotional Give-</a:t>
            </a:r>
            <a:r>
              <a:rPr lang="en-US" dirty="0" err="1"/>
              <a:t>aways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22475"/>
            <a:ext cx="8205842" cy="3253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050465"/>
            <a:ext cx="827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Purchased 250 to hand out at spring parades, festivals and expos</a:t>
            </a:r>
          </a:p>
        </p:txBody>
      </p:sp>
    </p:spTree>
    <p:extLst>
      <p:ext uri="{BB962C8B-B14F-4D97-AF65-F5344CB8AC3E}">
        <p14:creationId xmlns:p14="http://schemas.microsoft.com/office/powerpoint/2010/main" val="204289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Rapids – Social Media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02" y="1206812"/>
            <a:ext cx="4074396" cy="5092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02" y="1206812"/>
            <a:ext cx="4074396" cy="5092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02" y="1206813"/>
            <a:ext cx="4074396" cy="5092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02" y="1206813"/>
            <a:ext cx="4074396" cy="50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4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Rapids – Website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27" y="1247599"/>
            <a:ext cx="6779946" cy="473487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955471" y="1247600"/>
            <a:ext cx="5143500" cy="4734870"/>
            <a:chOff x="2955471" y="1247600"/>
            <a:chExt cx="5143500" cy="4734870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2955471" y="1247600"/>
              <a:ext cx="3559629" cy="473487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6515100" y="2873829"/>
              <a:ext cx="1583871" cy="184512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152400" y="1247599"/>
            <a:ext cx="9525000" cy="4875615"/>
            <a:chOff x="-152400" y="1247599"/>
            <a:chExt cx="9525000" cy="4875615"/>
          </a:xfrm>
        </p:grpSpPr>
        <p:sp>
          <p:nvSpPr>
            <p:cNvPr id="12" name="TextBox 11"/>
            <p:cNvSpPr txBox="1"/>
            <p:nvPr/>
          </p:nvSpPr>
          <p:spPr>
            <a:xfrm>
              <a:off x="881743" y="1247599"/>
              <a:ext cx="7445828" cy="48756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-152400" y="2667000"/>
              <a:ext cx="9525000" cy="1600200"/>
            </a:xfrm>
            <a:prstGeom prst="rect">
              <a:avLst/>
            </a:prstGeom>
            <a:solidFill>
              <a:srgbClr val="01B4E7"/>
            </a:solidFill>
            <a:ln>
              <a:noFill/>
            </a:ln>
            <a:effectLst>
              <a:outerShdw blurRad="88900" dist="61087" dir="5400000" rotWithShape="0">
                <a:srgbClr val="808080">
                  <a:alpha val="45999"/>
                </a:srgbClr>
              </a:outerShdw>
            </a:effectLst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lt1"/>
                  </a:solidFill>
                  <a:latin typeface="Arial Narrow" panose="020B0606020202030204" pitchFamily="34" charset="0"/>
                  <a:ea typeface="+mn-ea"/>
                </a:rPr>
                <a:t>Total Club Investment: $761</a:t>
              </a:r>
            </a:p>
            <a:p>
              <a:pPr algn="ctr" eaLnBrk="0" hangingPunct="0">
                <a:defRPr/>
              </a:pPr>
              <a:r>
                <a:rPr lang="en-US" dirty="0">
                  <a:solidFill>
                    <a:schemeClr val="lt1"/>
                  </a:solidFill>
                  <a:latin typeface="Arial Narrow" panose="020B0606020202030204" pitchFamily="34" charset="0"/>
                  <a:ea typeface="+mn-ea"/>
                </a:rPr>
                <a:t>Increased number of guests</a:t>
              </a:r>
            </a:p>
            <a:p>
              <a:pPr algn="ctr" eaLnBrk="0" hangingPunct="0">
                <a:defRPr/>
              </a:pPr>
              <a:r>
                <a:rPr lang="en-US" dirty="0">
                  <a:solidFill>
                    <a:schemeClr val="lt1"/>
                  </a:solidFill>
                  <a:latin typeface="Arial Narrow" panose="020B0606020202030204" pitchFamily="34" charset="0"/>
                  <a:ea typeface="+mn-ea"/>
                </a:rPr>
                <a:t>Increase in new website visitors</a:t>
              </a:r>
            </a:p>
            <a:p>
              <a:pPr algn="ctr" eaLnBrk="0" hangingPunct="0">
                <a:defRPr/>
              </a:pPr>
              <a:r>
                <a:rPr lang="en-US" dirty="0">
                  <a:solidFill>
                    <a:schemeClr val="lt1"/>
                  </a:solidFill>
                  <a:latin typeface="Arial Narrow" panose="020B0606020202030204" pitchFamily="34" charset="0"/>
                  <a:ea typeface="+mn-ea"/>
                </a:rPr>
                <a:t>20% increase in membership</a:t>
              </a:r>
              <a:endParaRPr lang="en-US" sz="2800" dirty="0">
                <a:solidFill>
                  <a:schemeClr val="lt1"/>
                </a:solidFill>
                <a:latin typeface="Arial Narrow" panose="020B0606020202030204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11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4775" y="2805499"/>
            <a:ext cx="9525000" cy="16002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 sz="3600" b="1" dirty="0">
              <a:solidFill>
                <a:schemeClr val="lt1"/>
              </a:solidFill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47" y="22449"/>
            <a:ext cx="6581551" cy="2606646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ctrTitle" idx="4294967295"/>
          </p:nvPr>
        </p:nvSpPr>
        <p:spPr>
          <a:xfrm>
            <a:off x="152400" y="2974657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Engaging Video to Promote Youth Programs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Goal: Increase youth awareness of Rotary</a:t>
            </a:r>
          </a:p>
        </p:txBody>
      </p:sp>
    </p:spTree>
    <p:extLst>
      <p:ext uri="{BB962C8B-B14F-4D97-AF65-F5344CB8AC3E}">
        <p14:creationId xmlns:p14="http://schemas.microsoft.com/office/powerpoint/2010/main" val="51746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Partnership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" y="1413499"/>
            <a:ext cx="7578831" cy="4177676"/>
          </a:xfrm>
        </p:spPr>
      </p:pic>
      <p:sp>
        <p:nvSpPr>
          <p:cNvPr id="10" name="TextBox 9"/>
          <p:cNvSpPr txBox="1"/>
          <p:nvPr/>
        </p:nvSpPr>
        <p:spPr>
          <a:xfrm>
            <a:off x="819149" y="1247599"/>
            <a:ext cx="7508422" cy="487561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52400" y="2762250"/>
            <a:ext cx="9525000" cy="196215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marL="34290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lt1"/>
                </a:solidFill>
                <a:latin typeface="Arial Narrow" panose="020B0606020202030204" pitchFamily="34" charset="0"/>
                <a:ea typeface="+mn-ea"/>
              </a:rPr>
              <a:t>College Student shot footage, edited and produced video</a:t>
            </a:r>
          </a:p>
          <a:p>
            <a:pPr marL="34290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lt1"/>
                </a:solidFill>
                <a:latin typeface="Arial Narrow" panose="020B0606020202030204" pitchFamily="34" charset="0"/>
                <a:ea typeface="+mn-ea"/>
              </a:rPr>
              <a:t>Interviews w/students were edited and grouped by question</a:t>
            </a:r>
          </a:p>
          <a:p>
            <a:pPr marL="34290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lt1"/>
                </a:solidFill>
                <a:latin typeface="Arial Narrow" panose="020B0606020202030204" pitchFamily="34" charset="0"/>
                <a:ea typeface="+mn-ea"/>
              </a:rPr>
              <a:t>Coordinated “launch” of video involved club, club members, Interact &amp; Robotic students, targeted school faculty &amp; administrators, Chamber of Commerce</a:t>
            </a:r>
          </a:p>
        </p:txBody>
      </p:sp>
    </p:spTree>
    <p:extLst>
      <p:ext uri="{BB962C8B-B14F-4D97-AF65-F5344CB8AC3E}">
        <p14:creationId xmlns:p14="http://schemas.microsoft.com/office/powerpoint/2010/main" val="660043108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design_light.ppt [Compatibility Mode]" id="{22BF38AA-3A7B-4C09-AD51-6EDBCB1A0672}" vid="{03737B70-C5DD-4841-8D36-992DDB23C385}"/>
    </a:ext>
  </a:extLst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design_light.ppt [Compatibility Mode]" id="{22BF38AA-3A7B-4C09-AD51-6EDBCB1A0672}" vid="{DBF0C63C-DE9F-4B49-BA3B-6521AEB27C58}"/>
    </a:ext>
  </a:extLst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design_light.ppt [Compatibility Mode]" id="{22BF38AA-3A7B-4C09-AD51-6EDBCB1A0672}" vid="{C8DC33B9-C3A6-48A0-8D5D-FB5D86F4EF3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Rotary-Resources</Template>
  <TotalTime>3837</TotalTime>
  <Words>483</Words>
  <Application>Microsoft Office PowerPoint</Application>
  <PresentationFormat>On-screen Show (4:3)</PresentationFormat>
  <Paragraphs>92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MS PGothic</vt:lpstr>
      <vt:lpstr>MS PGothic</vt:lpstr>
      <vt:lpstr>Arial</vt:lpstr>
      <vt:lpstr>Arial Narrow</vt:lpstr>
      <vt:lpstr>Calibri</vt:lpstr>
      <vt:lpstr>Georgia</vt:lpstr>
      <vt:lpstr>ヒラギノ角ゴ Pro W3</vt:lpstr>
      <vt:lpstr>Communications_white</vt:lpstr>
      <vt:lpstr>Custom Design</vt:lpstr>
      <vt:lpstr>2_Custom Design</vt:lpstr>
      <vt:lpstr>PowerPoint Presentation</vt:lpstr>
      <vt:lpstr>Featuring</vt:lpstr>
      <vt:lpstr>Print, Outdoor &amp; Social Media Goal: Awareness &amp; Membership</vt:lpstr>
      <vt:lpstr>Big Rapids – Print &amp; Outdoor</vt:lpstr>
      <vt:lpstr>Big Rapids – Promotional Give-aways</vt:lpstr>
      <vt:lpstr>Big Rapids – Social Media</vt:lpstr>
      <vt:lpstr>Big Rapids – Website</vt:lpstr>
      <vt:lpstr>Engaging Video to Promote Youth Programs Goal: Increase youth awareness of Rotary</vt:lpstr>
      <vt:lpstr>Great Partnership</vt:lpstr>
      <vt:lpstr>Great Partnership</vt:lpstr>
      <vt:lpstr>Social Media – #ServiceAboveSelfie Goal: Community Awareness</vt:lpstr>
      <vt:lpstr>Engaging Community</vt:lpstr>
      <vt:lpstr>Consolidated Posts To WebPage (https://www.juicer.io)</vt:lpstr>
      <vt:lpstr>Promoting events using social media Goal: Increase awareness, attendance, support</vt:lpstr>
      <vt:lpstr>Event Central!</vt:lpstr>
      <vt:lpstr>Easter Seals Fundraising</vt:lpstr>
      <vt:lpstr>Youth Services Fundraising</vt:lpstr>
      <vt:lpstr>Community Awareness / Service</vt:lpstr>
      <vt:lpstr>Promoting Events via Facebook</vt:lpstr>
      <vt:lpstr>Facebook Events</vt:lpstr>
      <vt:lpstr>Facebook Event Pages</vt:lpstr>
      <vt:lpstr>Important Reminders</vt:lpstr>
      <vt:lpstr>Highlights</vt:lpstr>
      <vt:lpstr>Have something to share?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Showcase</dc:title>
  <dc:creator>Nancy Thornton</dc:creator>
  <cp:lastModifiedBy>Nancy Thornton</cp:lastModifiedBy>
  <cp:revision>41</cp:revision>
  <dcterms:created xsi:type="dcterms:W3CDTF">2016-10-05T01:27:24Z</dcterms:created>
  <dcterms:modified xsi:type="dcterms:W3CDTF">2016-10-18T00:22:56Z</dcterms:modified>
</cp:coreProperties>
</file>